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65" r:id="rId5"/>
    <p:sldId id="261" r:id="rId6"/>
    <p:sldId id="268" r:id="rId7"/>
    <p:sldId id="270" r:id="rId8"/>
  </p:sldIdLst>
  <p:sldSz cx="12192000" cy="6858000"/>
  <p:notesSz cx="6858000" cy="9144000"/>
  <p:embeddedFontLst>
    <p:embeddedFont>
      <p:font typeface="맑은 고딕" panose="020B0503020000020004" pitchFamily="34" charset="-127"/>
      <p:regular r:id="rId9"/>
      <p:bold r:id="rId10"/>
    </p:embeddedFont>
    <p:embeddedFont>
      <p:font typeface="Pretendard Light" panose="02000403000000020004" pitchFamily="2" charset="-127"/>
      <p:regular r:id="rId11"/>
    </p:embeddedFont>
    <p:embeddedFont>
      <p:font typeface="Pretendard Medium" panose="02000603000000020004" pitchFamily="2" charset="-127"/>
      <p:regular r:id="rId12"/>
    </p:embeddedFont>
    <p:embeddedFont>
      <p:font typeface="Pretendard Thin" panose="02000203000000020004" pitchFamily="2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6E56"/>
    <a:srgbClr val="044A2C"/>
    <a:srgbClr val="677A6E"/>
    <a:srgbClr val="182A2A"/>
    <a:srgbClr val="264130"/>
    <a:srgbClr val="26412E"/>
    <a:srgbClr val="033721"/>
    <a:srgbClr val="465555"/>
    <a:srgbClr val="2F3F3F"/>
    <a:srgbClr val="394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967" autoAdjust="0"/>
    <p:restoredTop sz="94660"/>
  </p:normalViewPr>
  <p:slideViewPr>
    <p:cSldViewPr snapToGrid="0">
      <p:cViewPr>
        <p:scale>
          <a:sx n="77" d="100"/>
          <a:sy n="77" d="100"/>
        </p:scale>
        <p:origin x="96" y="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5.fntdata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CE876-ACBF-C374-2F54-037CAF6157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7534881-9873-31F6-2A28-8DFC66CA7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B3DAA4-E235-8762-65E5-4AC72B4FA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016427-8A24-FE6D-5AD0-C5095DAEE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6B0A98-BCB6-46D3-9D29-E9F8E2261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0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99A2F6-DBE2-409D-096C-E506DDFE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BD0C48-90AD-12D8-31B4-F6C158A39E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5B1126-DAAC-145C-972A-A349536D0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E8AAC3-8184-2838-DA4B-75A924CE6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479F24-44DE-D30B-F591-4412C448E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127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63DDBE-0879-5FC2-F70A-C40617BB7B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DE0BFE-3856-CEFD-9F57-37E90A58C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7276FE-25D2-257A-9F59-C406D36DE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856046-C73A-C261-0FA7-55A00D019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794A00-6BB0-2CE4-63EE-B67BA49E8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520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CD073-A08E-F936-E7C4-5F9FBCBE9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D6E69-44DC-46E5-0732-84792F073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2C96B2-C6C5-9B12-6FFE-376E65DCF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5A89BF-EA19-312A-2C75-BB9D9849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BA3E9D-BE30-F4F0-7FF4-86BF9006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081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8513F-C82C-14EA-10FE-AA7180E51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869ACF-8DA2-F8DA-3656-7F62560C0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E19D87-1E88-CBC2-6E7F-EE9A6428D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D36930-260D-553F-E38C-57BB5D970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1C1442-0F1B-B822-5EA1-E9D243CAC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62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F73637-814F-D307-0BD4-C4C9CB9B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2511E1-A2D2-10ED-938D-56F2C6DF47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F50D1B-A746-298B-181A-70D7A20E8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FD6D94-7708-D51E-72DD-D9F45F590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A70AAC-8643-9DD3-198D-C04921F6E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82F3CC-B418-A31E-9E82-DD830E0D6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173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FCF3C7-56BD-E051-9356-6D78CCF1E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E5CAF4-302B-B3C0-A9F5-F1DCFBA0B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D92745-44D7-8650-0FB4-EBA715CF1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8BD420-0979-CC8D-1CF9-E24369CD5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5B6FB2C-65BB-4A0B-FE82-74D71C7C73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7E32871-FEEE-F247-089C-7B28E210F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2A0B6DA-90B3-7CAB-C1B1-09CC433E5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4D9594-1946-F444-E1F9-8AA74052C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589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CD5A4-9A54-7BA2-E4C2-09FFB7CCF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E46C53-CEB0-CE8A-4778-540C5A241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F1E8C9-6379-F0FB-EAA2-30BB4E7B3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AC48F19-49D4-2607-C3CA-F811FC881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454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E2D95E-1CFE-6AFF-26E7-F509B9DE2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3743E8-F3A4-F0DD-A788-5DD6E6875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A6B9BC-D9C1-BD61-5376-7F5CBB1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666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9BDD4-4548-18BA-E063-524D60796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6F9DA-160D-C039-ADD9-49D79E3FB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6992A8-2938-3751-DEC5-D2EA709D6D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D922C9-2B61-6634-E7FF-8BF209764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6862F1-E0A7-C147-521D-D2E467485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1F106C-9470-3A38-0C8D-FB7C51CF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772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7C1C7-A4FE-3F5F-8418-E3D2E0489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9B02E89-95CF-62F2-3E83-C1D382BE15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AEBFD0-970D-F4FD-BD68-89FBA4D314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4B8551-8DE7-D34E-245F-40F643C1C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429F-C47E-4C45-B5EC-03BEE8A1DE28}" type="datetimeFigureOut">
              <a:rPr lang="ko-KR" altLang="en-US" smtClean="0"/>
              <a:t>2023. 9. 17.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F743E9-F694-78D3-B6FE-3222D3B6E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044DB5-2DC7-ED28-88B9-311289731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60FB5-99A7-4C1A-ADDD-913C5704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87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1F479CF-E5E3-A9A6-CC06-31C272B1F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811FA1-FFFC-FE8B-DC08-C44541E5A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98A171-F2A8-7EB7-918A-C7FED8A800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defRPr>
            </a:lvl1pPr>
          </a:lstStyle>
          <a:p>
            <a:fld id="{FBDA429F-C47E-4C45-B5EC-03BEE8A1DE28}" type="datetimeFigureOut">
              <a:rPr lang="ko-KR" altLang="en-US" smtClean="0"/>
              <a:pPr/>
              <a:t>2023. 9. 17.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C8D7F-335F-DE66-16A2-753CA8638B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D0D49E-8239-45DD-7706-84BB8CBA2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</a:defRPr>
            </a:lvl1pPr>
          </a:lstStyle>
          <a:p>
            <a:fld id="{D1060FB5-99A7-4C1A-ADDD-913C5704ABB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1147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Light" panose="02000403000000020004" pitchFamily="50" charset="-127"/>
          <a:ea typeface="Pretendard Light" panose="0200040300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그래픽, 그린, 스크린샷, 디자인이(가) 표시된 사진&#10;&#10;자동 생성된 설명">
            <a:extLst>
              <a:ext uri="{FF2B5EF4-FFF2-40B4-BE49-F238E27FC236}">
                <a16:creationId xmlns:a16="http://schemas.microsoft.com/office/drawing/2014/main" id="{5973DB72-5083-26EE-4B77-1B2340D2BE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29C57F9-B3E8-4719-631D-2D21FB125F89}"/>
              </a:ext>
            </a:extLst>
          </p:cNvPr>
          <p:cNvCxnSpPr/>
          <p:nvPr/>
        </p:nvCxnSpPr>
        <p:spPr>
          <a:xfrm>
            <a:off x="8327355" y="914400"/>
            <a:ext cx="0" cy="504178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6498E0D-2A45-ED00-0BBD-6E1721D65CE2}"/>
              </a:ext>
            </a:extLst>
          </p:cNvPr>
          <p:cNvSpPr txBox="1"/>
          <p:nvPr/>
        </p:nvSpPr>
        <p:spPr>
          <a:xfrm>
            <a:off x="6647331" y="1135549"/>
            <a:ext cx="183812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5000" b="1" dirty="0">
                <a:solidFill>
                  <a:schemeClr val="bg1"/>
                </a:solidFill>
                <a:latin typeface="Pretendard Thin" panose="02000203000000020004" pitchFamily="50" charset="-127"/>
                <a:ea typeface="Pretendard Thin" panose="02000203000000020004" pitchFamily="50" charset="-127"/>
                <a:cs typeface="Pretendard Thin" panose="02000203000000020004" pitchFamily="50" charset="-127"/>
              </a:rPr>
              <a:t>1</a:t>
            </a:r>
            <a:endParaRPr lang="ko-KR" altLang="en-US" sz="15000" b="1" dirty="0">
              <a:solidFill>
                <a:schemeClr val="bg1"/>
              </a:solidFill>
              <a:latin typeface="Pretendard Thin" panose="02000203000000020004" pitchFamily="50" charset="-127"/>
              <a:ea typeface="Pretendard Thin" panose="02000203000000020004" pitchFamily="50" charset="-127"/>
              <a:cs typeface="Pretendard Thin" panose="020002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21CA77-5FE1-AB18-E60F-F7DD65BCD411}"/>
              </a:ext>
            </a:extLst>
          </p:cNvPr>
          <p:cNvSpPr txBox="1"/>
          <p:nvPr/>
        </p:nvSpPr>
        <p:spPr>
          <a:xfrm>
            <a:off x="8337346" y="3303037"/>
            <a:ext cx="10727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40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소개</a:t>
            </a:r>
            <a:endParaRPr lang="en-US" altLang="ko-KR" sz="40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79B5BA0-0DB2-17A7-136C-A92849B1E20A}"/>
              </a:ext>
            </a:extLst>
          </p:cNvPr>
          <p:cNvSpPr/>
          <p:nvPr/>
        </p:nvSpPr>
        <p:spPr>
          <a:xfrm>
            <a:off x="8327355" y="1035697"/>
            <a:ext cx="1210342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C16179-D01C-3790-42EB-84130C3BD9DB}"/>
              </a:ext>
            </a:extLst>
          </p:cNvPr>
          <p:cNvSpPr txBox="1"/>
          <p:nvPr/>
        </p:nvSpPr>
        <p:spPr>
          <a:xfrm>
            <a:off x="8293551" y="990700"/>
            <a:ext cx="12794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solidFill>
                  <a:srgbClr val="366E56"/>
                </a:solidFill>
                <a:latin typeface="+mj-ea"/>
                <a:ea typeface="+mj-ea"/>
                <a:cs typeface="Pretendard Light" panose="02000403000000020004" pitchFamily="50" charset="-127"/>
              </a:rPr>
              <a:t>SKK:tudy</a:t>
            </a:r>
            <a:endParaRPr lang="en-US" altLang="ko-KR" sz="1200" b="1" dirty="0">
              <a:solidFill>
                <a:srgbClr val="366E56"/>
              </a:solidFill>
              <a:latin typeface="+mj-ea"/>
              <a:ea typeface="+mj-ea"/>
              <a:cs typeface="Pretendard Light" panose="020004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842AAE-1EF1-A5DB-3A2D-A4D2E475CF24}"/>
              </a:ext>
            </a:extLst>
          </p:cNvPr>
          <p:cNvSpPr txBox="1"/>
          <p:nvPr/>
        </p:nvSpPr>
        <p:spPr>
          <a:xfrm>
            <a:off x="8370685" y="4504606"/>
            <a:ext cx="18582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개발 배경</a:t>
            </a:r>
            <a:endParaRPr lang="en-US" altLang="ko-KR" sz="20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l"/>
            <a:r>
              <a:rPr lang="ko-KR" altLang="en-US" sz="20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시장 조사</a:t>
            </a:r>
            <a:endParaRPr lang="en-US" altLang="ko-KR" sz="2000" dirty="0">
              <a:solidFill>
                <a:schemeClr val="bg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l"/>
            <a:r>
              <a:rPr lang="ko-KR" altLang="en-US" sz="2000" dirty="0">
                <a:solidFill>
                  <a:schemeClr val="bg1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서비스 목표</a:t>
            </a:r>
          </a:p>
        </p:txBody>
      </p:sp>
    </p:spTree>
    <p:extLst>
      <p:ext uri="{BB962C8B-B14F-4D97-AF65-F5344CB8AC3E}">
        <p14:creationId xmlns:p14="http://schemas.microsoft.com/office/powerpoint/2010/main" val="1372346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E70A060-C07B-CF3B-50EB-40A4B3B3FD24}"/>
              </a:ext>
            </a:extLst>
          </p:cNvPr>
          <p:cNvSpPr txBox="1"/>
          <p:nvPr/>
        </p:nvSpPr>
        <p:spPr>
          <a:xfrm>
            <a:off x="3005133" y="1740007"/>
            <a:ext cx="6181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대학생 학습 도움 서비스 부족</a:t>
            </a:r>
            <a:endParaRPr lang="en-US" altLang="ko-KR" sz="2400" b="1" dirty="0">
              <a:solidFill>
                <a:srgbClr val="2641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21" name="그래픽 20">
            <a:extLst>
              <a:ext uri="{FF2B5EF4-FFF2-40B4-BE49-F238E27FC236}">
                <a16:creationId xmlns:a16="http://schemas.microsoft.com/office/drawing/2014/main" id="{0470BF54-988F-E540-4623-1D00151EB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53213" y="6440415"/>
            <a:ext cx="1244082" cy="297298"/>
          </a:xfrm>
          <a:prstGeom prst="rect">
            <a:avLst/>
          </a:prstGeom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845F76AB-99DB-6FF5-866A-D38ED21E03ED}"/>
              </a:ext>
            </a:extLst>
          </p:cNvPr>
          <p:cNvCxnSpPr>
            <a:cxnSpLocks/>
          </p:cNvCxnSpPr>
          <p:nvPr/>
        </p:nvCxnSpPr>
        <p:spPr>
          <a:xfrm>
            <a:off x="394705" y="830424"/>
            <a:ext cx="11402590" cy="0"/>
          </a:xfrm>
          <a:prstGeom prst="line">
            <a:avLst/>
          </a:prstGeom>
          <a:ln w="25400">
            <a:solidFill>
              <a:srgbClr val="2641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3861153-703D-22D1-A26D-311C5D3F8491}"/>
              </a:ext>
            </a:extLst>
          </p:cNvPr>
          <p:cNvSpPr txBox="1">
            <a:spLocks/>
          </p:cNvSpPr>
          <p:nvPr/>
        </p:nvSpPr>
        <p:spPr>
          <a:xfrm>
            <a:off x="394705" y="429846"/>
            <a:ext cx="24234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200" dirty="0">
                <a:solidFill>
                  <a:srgbClr val="26413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서비스 개발 배경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92199E-CDAA-F529-16C3-5CBECB3839C5}"/>
              </a:ext>
            </a:extLst>
          </p:cNvPr>
          <p:cNvSpPr txBox="1"/>
          <p:nvPr/>
        </p:nvSpPr>
        <p:spPr>
          <a:xfrm>
            <a:off x="10668291" y="555718"/>
            <a:ext cx="1129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페이지 수 </a:t>
            </a:r>
            <a:r>
              <a:rPr lang="en-US" altLang="ko-KR" sz="1200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000</a:t>
            </a:r>
            <a:endParaRPr lang="ko-KR" altLang="en-US" sz="1200" dirty="0">
              <a:solidFill>
                <a:srgbClr val="2641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BC9D1E-95FB-E4C4-CB69-BDF3818C0323}"/>
              </a:ext>
            </a:extLst>
          </p:cNvPr>
          <p:cNvSpPr txBox="1"/>
          <p:nvPr/>
        </p:nvSpPr>
        <p:spPr>
          <a:xfrm>
            <a:off x="2752245" y="3214158"/>
            <a:ext cx="6687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AI</a:t>
            </a:r>
            <a:r>
              <a:rPr lang="ko-KR" altLang="en-US" sz="2400" b="1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sz="2400" b="1" dirty="0" err="1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챗봇</a:t>
            </a:r>
            <a:r>
              <a:rPr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(ex: </a:t>
            </a:r>
            <a:r>
              <a:rPr lang="en-US" altLang="ko-KR" sz="2400" b="1" dirty="0" err="1">
                <a:solidFill>
                  <a:schemeClr val="bg2">
                    <a:lumMod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ChatGPT</a:t>
            </a:r>
            <a:r>
              <a:rPr lang="en-US" altLang="ko-KR" sz="2400" b="1" dirty="0">
                <a:solidFill>
                  <a:schemeClr val="bg2">
                    <a:lumMod val="7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r>
              <a:rPr lang="ko-KR" altLang="en-US" sz="2400" b="1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을 학업에 이용하는 사례 증가 </a:t>
            </a:r>
            <a:endParaRPr lang="en-US" altLang="ko-KR" sz="2400" b="1" dirty="0">
              <a:solidFill>
                <a:srgbClr val="2641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8" name="등호 7">
            <a:extLst>
              <a:ext uri="{FF2B5EF4-FFF2-40B4-BE49-F238E27FC236}">
                <a16:creationId xmlns:a16="http://schemas.microsoft.com/office/drawing/2014/main" id="{09B30BDB-93A6-2C88-CF97-247722E726BD}"/>
              </a:ext>
            </a:extLst>
          </p:cNvPr>
          <p:cNvSpPr/>
          <p:nvPr/>
        </p:nvSpPr>
        <p:spPr>
          <a:xfrm rot="5400000">
            <a:off x="5865163" y="3951080"/>
            <a:ext cx="461666" cy="421109"/>
          </a:xfrm>
          <a:prstGeom prst="mathEqual">
            <a:avLst>
              <a:gd name="adj1" fmla="val 18208"/>
              <a:gd name="adj2" fmla="val 24510"/>
            </a:avLst>
          </a:prstGeom>
          <a:solidFill>
            <a:srgbClr val="366E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1"/>
              </a:solidFill>
            </a:endParaRPr>
          </a:p>
        </p:txBody>
      </p:sp>
      <p:sp>
        <p:nvSpPr>
          <p:cNvPr id="10" name="더하기 9">
            <a:extLst>
              <a:ext uri="{FF2B5EF4-FFF2-40B4-BE49-F238E27FC236}">
                <a16:creationId xmlns:a16="http://schemas.microsoft.com/office/drawing/2014/main" id="{20034A7A-614E-A406-0458-7AD94A0DE318}"/>
              </a:ext>
            </a:extLst>
          </p:cNvPr>
          <p:cNvSpPr/>
          <p:nvPr/>
        </p:nvSpPr>
        <p:spPr>
          <a:xfrm>
            <a:off x="5834104" y="2440839"/>
            <a:ext cx="523783" cy="520436"/>
          </a:xfrm>
          <a:prstGeom prst="mathPlus">
            <a:avLst>
              <a:gd name="adj1" fmla="val 14879"/>
            </a:avLst>
          </a:prstGeom>
          <a:solidFill>
            <a:srgbClr val="366E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939C0DA-8C8C-2FC4-36BE-176078B1BB8D}"/>
              </a:ext>
            </a:extLst>
          </p:cNvPr>
          <p:cNvSpPr/>
          <p:nvPr/>
        </p:nvSpPr>
        <p:spPr>
          <a:xfrm>
            <a:off x="4547232" y="4776607"/>
            <a:ext cx="3097526" cy="1136802"/>
          </a:xfrm>
          <a:prstGeom prst="rect">
            <a:avLst/>
          </a:prstGeom>
          <a:solidFill>
            <a:srgbClr val="26413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학습 도우미 </a:t>
            </a:r>
            <a:r>
              <a:rPr lang="ko-KR" altLang="en-US" sz="2800" b="1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챗봇</a:t>
            </a:r>
            <a:endParaRPr lang="en-US" altLang="ko-KR" sz="2800" b="1" dirty="0">
              <a:solidFill>
                <a:schemeClr val="tx1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0210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858224B-252C-9EE8-016E-D56BBC688592}"/>
              </a:ext>
            </a:extLst>
          </p:cNvPr>
          <p:cNvCxnSpPr>
            <a:cxnSpLocks/>
          </p:cNvCxnSpPr>
          <p:nvPr/>
        </p:nvCxnSpPr>
        <p:spPr>
          <a:xfrm>
            <a:off x="394705" y="830424"/>
            <a:ext cx="11402590" cy="0"/>
          </a:xfrm>
          <a:prstGeom prst="line">
            <a:avLst/>
          </a:prstGeom>
          <a:ln w="25400">
            <a:solidFill>
              <a:srgbClr val="2641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6544019-F1E7-CB4B-8B01-4C96CA7B6454}"/>
              </a:ext>
            </a:extLst>
          </p:cNvPr>
          <p:cNvSpPr txBox="1">
            <a:spLocks/>
          </p:cNvSpPr>
          <p:nvPr/>
        </p:nvSpPr>
        <p:spPr>
          <a:xfrm>
            <a:off x="394705" y="429846"/>
            <a:ext cx="16889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200" dirty="0">
                <a:solidFill>
                  <a:srgbClr val="26413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시장 조사</a:t>
            </a:r>
          </a:p>
        </p:txBody>
      </p:sp>
      <p:pic>
        <p:nvPicPr>
          <p:cNvPr id="5" name="그래픽 4">
            <a:extLst>
              <a:ext uri="{FF2B5EF4-FFF2-40B4-BE49-F238E27FC236}">
                <a16:creationId xmlns:a16="http://schemas.microsoft.com/office/drawing/2014/main" id="{72BB504C-BA42-9F7E-744E-32E47BAD26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53213" y="6440415"/>
            <a:ext cx="1244082" cy="2972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83E0F2-5C20-469F-A198-AA24D8F40632}"/>
              </a:ext>
            </a:extLst>
          </p:cNvPr>
          <p:cNvSpPr txBox="1"/>
          <p:nvPr/>
        </p:nvSpPr>
        <p:spPr>
          <a:xfrm>
            <a:off x="10668291" y="555718"/>
            <a:ext cx="1129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페이지 수 </a:t>
            </a:r>
            <a:r>
              <a:rPr lang="en-US" altLang="ko-KR" sz="1200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000</a:t>
            </a:r>
            <a:endParaRPr lang="ko-KR" altLang="en-US" sz="1200" dirty="0">
              <a:solidFill>
                <a:srgbClr val="2641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984471-9D60-90CB-078D-1EEE0371D367}"/>
              </a:ext>
            </a:extLst>
          </p:cNvPr>
          <p:cNvSpPr txBox="1"/>
          <p:nvPr/>
        </p:nvSpPr>
        <p:spPr>
          <a:xfrm>
            <a:off x="684645" y="3859141"/>
            <a:ext cx="240375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대학생 커뮤니티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O</a:t>
            </a:r>
          </a:p>
          <a:p>
            <a:pPr algn="ctr"/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시간표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O</a:t>
            </a:r>
          </a:p>
          <a:p>
            <a:pPr algn="ctr"/>
            <a:endParaRPr lang="en-US" altLang="ko-KR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sz="2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학습 관련 기능 </a:t>
            </a:r>
            <a:r>
              <a:rPr lang="en-US" altLang="ko-KR" sz="2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992D9F-1FAF-55BF-F80E-630222748725}"/>
              </a:ext>
            </a:extLst>
          </p:cNvPr>
          <p:cNvSpPr txBox="1"/>
          <p:nvPr/>
        </p:nvSpPr>
        <p:spPr>
          <a:xfrm>
            <a:off x="4847219" y="1583518"/>
            <a:ext cx="24975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기존 학업 관련 앱</a:t>
            </a:r>
            <a:endParaRPr lang="en-US" altLang="ko-KR" sz="2400" b="1" dirty="0">
              <a:solidFill>
                <a:srgbClr val="2641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772E71F-073C-5851-13E6-DCDCD93247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47" t="11744" r="15147"/>
          <a:stretch/>
        </p:blipFill>
        <p:spPr>
          <a:xfrm>
            <a:off x="3159569" y="2521595"/>
            <a:ext cx="1730418" cy="223580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F0989B3-FDCB-2900-D5C9-3E3BF95344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021" t="11374" r="15428" b="7056"/>
          <a:stretch/>
        </p:blipFill>
        <p:spPr>
          <a:xfrm>
            <a:off x="3632799" y="4249910"/>
            <a:ext cx="2049520" cy="126194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B39AE04-D10E-FC55-6F7A-E9AC89364F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5341" y="2521595"/>
            <a:ext cx="1499215" cy="266448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BD404B9-A43D-C600-5CCE-BF19C55A6A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0157" y="4043616"/>
            <a:ext cx="1567631" cy="15676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BEF56AC-0543-B216-BB2C-4F798652B813}"/>
              </a:ext>
            </a:extLst>
          </p:cNvPr>
          <p:cNvSpPr txBox="1"/>
          <p:nvPr/>
        </p:nvSpPr>
        <p:spPr>
          <a:xfrm>
            <a:off x="9224556" y="3766807"/>
            <a:ext cx="240375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학습 관련 기능 </a:t>
            </a:r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O</a:t>
            </a:r>
          </a:p>
          <a:p>
            <a:pPr algn="ctr"/>
            <a:endParaRPr lang="en-US" altLang="ko-KR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sz="2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댓글 시스템</a:t>
            </a:r>
            <a:r>
              <a:rPr lang="en-US" altLang="ko-KR" sz="2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</a:t>
            </a:r>
          </a:p>
          <a:p>
            <a:pPr algn="ctr"/>
            <a:r>
              <a:rPr lang="ko-KR" altLang="en-US" sz="2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자동화 </a:t>
            </a:r>
            <a:r>
              <a:rPr lang="en-US" altLang="ko-KR" sz="2200" b="1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979052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래픽 6">
            <a:extLst>
              <a:ext uri="{FF2B5EF4-FFF2-40B4-BE49-F238E27FC236}">
                <a16:creationId xmlns:a16="http://schemas.microsoft.com/office/drawing/2014/main" id="{C3EDC782-D7E5-E8C5-B3BF-0CD3A04923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53213" y="6440415"/>
            <a:ext cx="1244082" cy="297298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61A4B9D-67BD-1AAB-2699-E9016AC3F4AE}"/>
              </a:ext>
            </a:extLst>
          </p:cNvPr>
          <p:cNvCxnSpPr>
            <a:cxnSpLocks/>
          </p:cNvCxnSpPr>
          <p:nvPr/>
        </p:nvCxnSpPr>
        <p:spPr>
          <a:xfrm>
            <a:off x="394705" y="830424"/>
            <a:ext cx="11402590" cy="0"/>
          </a:xfrm>
          <a:prstGeom prst="line">
            <a:avLst/>
          </a:prstGeom>
          <a:ln w="25400">
            <a:solidFill>
              <a:srgbClr val="2641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B5A4EE1-A37B-3A5A-819B-C46FD145275D}"/>
              </a:ext>
            </a:extLst>
          </p:cNvPr>
          <p:cNvSpPr txBox="1">
            <a:spLocks/>
          </p:cNvSpPr>
          <p:nvPr/>
        </p:nvSpPr>
        <p:spPr>
          <a:xfrm>
            <a:off x="394705" y="429846"/>
            <a:ext cx="16889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200" dirty="0">
                <a:solidFill>
                  <a:srgbClr val="26413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서비스 목표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1A12EC-3472-4F8C-12F4-AF3A93701AC3}"/>
              </a:ext>
            </a:extLst>
          </p:cNvPr>
          <p:cNvSpPr txBox="1"/>
          <p:nvPr/>
        </p:nvSpPr>
        <p:spPr>
          <a:xfrm>
            <a:off x="10668291" y="555718"/>
            <a:ext cx="1129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페이지 수 </a:t>
            </a:r>
            <a:r>
              <a:rPr lang="en-US" altLang="ko-KR" sz="1200" dirty="0">
                <a:solidFill>
                  <a:srgbClr val="264130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000</a:t>
            </a:r>
            <a:endParaRPr lang="ko-KR" altLang="en-US" sz="1200" dirty="0">
              <a:solidFill>
                <a:srgbClr val="264130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9C5D87-AC5C-ED47-7007-6F8E7752D84E}"/>
              </a:ext>
            </a:extLst>
          </p:cNvPr>
          <p:cNvSpPr txBox="1"/>
          <p:nvPr/>
        </p:nvSpPr>
        <p:spPr>
          <a:xfrm>
            <a:off x="3005138" y="3959782"/>
            <a:ext cx="61817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44A2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학업 관련 질의응답</a:t>
            </a:r>
            <a:r>
              <a:rPr lang="en-US" altLang="ko-KR" sz="2400" b="1" dirty="0">
                <a:solidFill>
                  <a:srgbClr val="044A2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</a:t>
            </a:r>
            <a:r>
              <a:rPr lang="ko-KR" altLang="en-US" sz="2400" b="1" dirty="0">
                <a:solidFill>
                  <a:srgbClr val="044A2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연습문제 생성이 가능한 </a:t>
            </a:r>
            <a:endParaRPr lang="en-US" altLang="ko-KR" sz="2400" b="1" dirty="0">
              <a:solidFill>
                <a:srgbClr val="044A2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algn="ctr"/>
            <a:r>
              <a:rPr lang="ko-KR" altLang="en-US" sz="2400" b="1" dirty="0">
                <a:solidFill>
                  <a:srgbClr val="044A2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학습 도우미 </a:t>
            </a:r>
            <a:r>
              <a:rPr lang="ko-KR" altLang="en-US" sz="2400" b="1" dirty="0" err="1">
                <a:solidFill>
                  <a:srgbClr val="044A2C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챗봇</a:t>
            </a:r>
            <a:endParaRPr lang="en-US" altLang="ko-KR" sz="2400" b="1" dirty="0">
              <a:solidFill>
                <a:srgbClr val="044A2C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98A161-AA54-401D-AAB8-33FE8FADEED2}"/>
              </a:ext>
            </a:extLst>
          </p:cNvPr>
          <p:cNvSpPr txBox="1"/>
          <p:nvPr/>
        </p:nvSpPr>
        <p:spPr>
          <a:xfrm>
            <a:off x="3005138" y="2716349"/>
            <a:ext cx="6181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err="1">
                <a:solidFill>
                  <a:srgbClr val="366E56"/>
                </a:solidFill>
                <a:latin typeface="+mj-ea"/>
                <a:ea typeface="+mj-ea"/>
                <a:cs typeface="Pretendard Light" panose="02000403000000020004" pitchFamily="50" charset="-127"/>
              </a:rPr>
              <a:t>SKK:tudy</a:t>
            </a:r>
            <a:endParaRPr lang="en-US" altLang="ko-KR" sz="5400" b="1" dirty="0">
              <a:solidFill>
                <a:srgbClr val="366E56"/>
              </a:solidFill>
              <a:latin typeface="+mj-ea"/>
              <a:ea typeface="+mj-ea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2721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4000" smtClean="0">
            <a:solidFill>
              <a:schemeClr val="tx1"/>
            </a:solidFill>
            <a:latin typeface="Noto Sans CJK KR Light" panose="020B0300000000000000" pitchFamily="34" charset="-127"/>
            <a:ea typeface="Noto Sans CJK KR Light" panose="020B0300000000000000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3EB85733FE23B4897BBEF11A21F6898" ma:contentTypeVersion="0" ma:contentTypeDescription="새 문서를 만듭니다." ma:contentTypeScope="" ma:versionID="ab691783de03aa8233c9302902543e2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6b71a8a89f8f7d9719d4d8d25a9f3b4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28FAC38-4289-4C6A-A896-DC5E4CFB75F7}">
  <ds:schemaRefs>
    <ds:schemaRef ds:uri="http://schemas.microsoft.com/office/infopath/2007/PartnerControls"/>
    <ds:schemaRef ds:uri="http://purl.org/dc/dcmitype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C88DF8CC-8689-4341-96AC-F866079247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B054071-C70F-458E-A684-E8AE5F184F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83</Words>
  <Application>Microsoft Macintosh PowerPoint</Application>
  <PresentationFormat>와이드스크린</PresentationFormat>
  <Paragraphs>27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Pretendard Medium</vt:lpstr>
      <vt:lpstr>Pretendard Thin</vt:lpstr>
      <vt:lpstr>맑은 고딕</vt:lpstr>
      <vt:lpstr>Pretendard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임재열</dc:creator>
  <cp:lastModifiedBy>서연 조</cp:lastModifiedBy>
  <cp:revision>60</cp:revision>
  <dcterms:created xsi:type="dcterms:W3CDTF">2023-03-29T06:32:12Z</dcterms:created>
  <dcterms:modified xsi:type="dcterms:W3CDTF">2023-09-17T11:11:26Z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0x01010023EB85733FE23B4897BBEF11A21F6898</vt:lpwstr>
  </property>
</Properties>
</file>

<file path=docProps/thumbnail.jpeg>
</file>